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2"/>
  </p:notesMasterIdLst>
  <p:sldIdLst>
    <p:sldId id="256" r:id="rId2"/>
    <p:sldId id="273" r:id="rId3"/>
    <p:sldId id="257" r:id="rId4"/>
    <p:sldId id="260" r:id="rId5"/>
    <p:sldId id="258" r:id="rId6"/>
    <p:sldId id="275" r:id="rId7"/>
    <p:sldId id="274" r:id="rId8"/>
    <p:sldId id="259" r:id="rId9"/>
    <p:sldId id="261" r:id="rId10"/>
    <p:sldId id="262" r:id="rId11"/>
    <p:sldId id="263" r:id="rId12"/>
    <p:sldId id="265" r:id="rId13"/>
    <p:sldId id="266" r:id="rId14"/>
    <p:sldId id="267" r:id="rId15"/>
    <p:sldId id="276" r:id="rId16"/>
    <p:sldId id="268" r:id="rId17"/>
    <p:sldId id="277" r:id="rId18"/>
    <p:sldId id="269" r:id="rId19"/>
    <p:sldId id="270" r:id="rId20"/>
    <p:sldId id="278" r:id="rId21"/>
    <p:sldId id="271" r:id="rId22"/>
    <p:sldId id="272" r:id="rId23"/>
    <p:sldId id="279" r:id="rId24"/>
    <p:sldId id="280" r:id="rId25"/>
    <p:sldId id="281" r:id="rId26"/>
    <p:sldId id="282" r:id="rId27"/>
    <p:sldId id="283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01" r:id="rId39"/>
    <p:sldId id="302" r:id="rId40"/>
    <p:sldId id="303" r:id="rId41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1C5A10C1-A14E-4E84-808B-51010DB14FD6}" type="datetimeFigureOut">
              <a:rPr lang="en-US"/>
              <a:pPr>
                <a:defRPr/>
              </a:pPr>
              <a:t>8/26/2017</a:t>
            </a:fld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0406F8E9-AC56-43E8-B939-631AEE962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8A943-E99D-4438-9E21-7C900A0C9F07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23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24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EA9EE-E5D7-4879-A97E-AAC6BF35047D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FF44D-CDCE-4198-9A57-BE337A29F517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090B8-1378-4AC2-9289-D111FA17C6AE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C693D-74D9-4ACC-BA64-D510C2974403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DA54A-585F-44CC-AC23-BAAF75707072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E61A765-7BA4-4603-BCBA-D66A38EF8110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7D422F3-6DC7-4300-AD34-3F583AC36180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l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l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l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l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E2514-056E-4616-83F2-FEE07C774E78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54B34-563E-4F1D-BDA0-0D83232EC5F8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FC5AB-C248-47D3-9057-CF82B3F1A83F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FF814-EF06-412F-8B6F-5488DF40C222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44A32-6996-41A8-B9D2-69B5C4926DD7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826A8-EDD5-4202-A547-10914662E16C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FF9F813-1F41-4DE1-9818-7FF9BF0B2F7F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15EE03B-3765-47F3-BC9F-1A883E872B21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468FA-4A78-4FA3-AFFC-69FC70AB5110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48C74-C518-40F0-B379-120E68854DA1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139512-94B3-4F0E-87BD-975D09AE09CC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13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FC7FD50-BC1C-4AF0-84AA-BD9A46AB76C7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14" name="Footer Placeholder 2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19D33B-8E2E-430F-AEE6-99AB8FB87F7F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6B84105-A2D0-4829-A20B-C3C40696CA8A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  <p:sp>
        <p:nvSpPr>
          <p:cNvPr id="14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sr-Cyrl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F3470A-B606-4FC7-A6EF-CA41387E2082}" type="datetime1">
              <a:rPr lang="sr-Latn-CS"/>
              <a:pPr>
                <a:defRPr/>
              </a:pPr>
              <a:t>26.8.2017</a:t>
            </a:fld>
            <a:endParaRPr lang="sr-Cyrl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2"/>
                </a:solidFill>
                <a:latin typeface="Century Schoolbook" pitchFamily="18" charset="0"/>
              </a:defRPr>
            </a:lvl1pPr>
          </a:lstStyle>
          <a:p>
            <a:pPr>
              <a:defRPr/>
            </a:pPr>
            <a:endParaRPr lang="sr-Cyrl-C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999D56-D435-42C2-89B4-D24081D63E6D}" type="slidenum">
              <a:rPr lang="sr-Cyrl-CS"/>
              <a:pPr>
                <a:defRPr/>
              </a:pPr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09" r:id="rId4"/>
    <p:sldLayoutId id="2147483810" r:id="rId5"/>
    <p:sldLayoutId id="2147483817" r:id="rId6"/>
    <p:sldLayoutId id="2147483811" r:id="rId7"/>
    <p:sldLayoutId id="2147483818" r:id="rId8"/>
    <p:sldLayoutId id="2147483819" r:id="rId9"/>
    <p:sldLayoutId id="2147483812" r:id="rId10"/>
    <p:sldLayoutId id="214748381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D08ED5-0F63-45E3-9D01-96A29E976493}" type="slidenum">
              <a:rPr lang="sr-Cyrl-CS"/>
              <a:pPr>
                <a:defRPr/>
              </a:pPr>
              <a:t>1</a:t>
            </a:fld>
            <a:endParaRPr lang="sr-Cyrl-CS"/>
          </a:p>
        </p:txBody>
      </p:sp>
      <p:sp>
        <p:nvSpPr>
          <p:cNvPr id="8195" name="Title 1"/>
          <p:cNvSpPr>
            <a:spLocks noGrp="1"/>
          </p:cNvSpPr>
          <p:nvPr>
            <p:ph type="ctrTitle"/>
          </p:nvPr>
        </p:nvSpPr>
        <p:spPr bwMode="auto">
          <a:xfrm>
            <a:off x="1331640" y="980728"/>
            <a:ext cx="6507162" cy="22352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sr-Cyrl-RS" sz="2700" cap="none" dirty="0" smtClean="0"/>
              <a:t>ФАРМАЦЕУТСКА ТЕХНОЛОГИЈА 2</a:t>
            </a:r>
            <a:endParaRPr lang="sr-Cyrl-CS" sz="3200" cap="none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716463" y="436562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716463" y="4724400"/>
            <a:ext cx="4211602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sr-Cyrl-CS" b="1" dirty="0">
              <a:solidFill>
                <a:schemeClr val="tx2"/>
              </a:solidFill>
            </a:endParaRPr>
          </a:p>
          <a:p>
            <a:r>
              <a:rPr lang="sr-Cyrl-C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доц. др Марина Томовић</a:t>
            </a:r>
            <a: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C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DF3B7B-5D17-4D5D-8C57-F9CF1BB11794}" type="slidenum">
              <a:rPr lang="sr-Cyrl-CS"/>
              <a:pPr>
                <a:defRPr/>
              </a:pPr>
              <a:t>10</a:t>
            </a:fld>
            <a:endParaRPr lang="sr-Cyrl-CS"/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Електрохемијски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произведене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нанотубе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TiO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(100 nm)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згрушавања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Хемостатици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оксиди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порозни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зеолити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биостакло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убрзавају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згрушавања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у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in vitro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у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in vivo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орозни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оксиди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кључну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биопроцеса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згрушавања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Годишња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производња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TiO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свету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износи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милиона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зраду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козметичких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хран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витамин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оксид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инертан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кожу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инхалација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ингестија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још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предмет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испитивања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2B9871-46B1-484C-82C8-F4D6BEF533E6}" type="slidenum">
              <a:rPr lang="sr-Cyrl-CS"/>
              <a:pPr>
                <a:defRPr/>
              </a:pPr>
              <a:t>11</a:t>
            </a:fld>
            <a:endParaRPr lang="sr-Cyrl-CS"/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0"/>
            <a:ext cx="885825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истраживања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показала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TiO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генотоксично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канцерогено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изазивају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пуцање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ДНК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хромозомских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оштећења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инфламације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овећа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ризик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развоја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малигних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накупљају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органима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покрећу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оксидативни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стрес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смрт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ћелије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Међутим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многа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истраживања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показала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безбедне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локалну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употребу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позитивни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заштити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УВ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зрачења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превазилазе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ризике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дермалне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пенетрације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Дозвољене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TiO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25%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подлогама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тестиране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3-40%,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димензије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1-100 nm).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специфичних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захтева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употребу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козметици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TiO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ZnO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највећу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базу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података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безбедности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86DEBCE-16B7-4456-870D-789B3C0E247E}" type="slidenum">
              <a:rPr lang="sr-Cyrl-CS"/>
              <a:pPr>
                <a:defRPr/>
              </a:pPr>
              <a:t>12</a:t>
            </a:fld>
            <a:endParaRPr lang="sr-Cyrl-CS"/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Магнетни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наноматеријали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Магнетна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контролишу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помоћу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магнетног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додатно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магнетна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Наноматеријали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називају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суперпарамагнетни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представљају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одлична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контрастна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магнетну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резонанцу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Суперпарамагнетни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неоргански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оксиди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(SPIO)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погодни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таргетовање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тумора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снимање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магнетном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резонанцом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класу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спадају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магнетне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(MNP)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еталне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иметалне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уперпарамагнетне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оксида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гвожђа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(SPION). </a:t>
            </a:r>
          </a:p>
          <a:p>
            <a:pPr algn="just" eaLnBrk="1" hangingPunct="1"/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3A00E7E-0BEF-4AA6-BC1D-153146C56D3E}" type="slidenum">
              <a:rPr lang="sr-Cyrl-CS"/>
              <a:pPr>
                <a:defRPr/>
              </a:pPr>
              <a:t>13</a:t>
            </a:fld>
            <a:endParaRPr lang="sr-Cyrl-CS"/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SPION –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немају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изражен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токсичност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реактивн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се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модификовати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биокомпатибилним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средствима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облагање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таргетирање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снимање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MNP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магнетној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резонанци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органског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вишеструко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функционалних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његовој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шу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магнетних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различитим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типовима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омотача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2B698F-5082-4D7D-9D05-F4878187F0B8}" type="slidenum">
              <a:rPr lang="sr-Cyrl-CS"/>
              <a:pPr>
                <a:defRPr/>
              </a:pPr>
              <a:t>14</a:t>
            </a:fld>
            <a:endParaRPr lang="sr-Cyrl-CS"/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8896028" cy="6858000"/>
          </a:xfrm>
        </p:spPr>
        <p:txBody>
          <a:bodyPr/>
          <a:lstStyle/>
          <a:p>
            <a:pPr algn="just"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агнетна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функционалност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магнетно-активног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језгра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Зеолити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глине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Нанопорозни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зеолит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QuikClot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® (QC)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каолин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коагулације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роменљиви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капацитет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морфологиј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површинско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наелектрисање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способност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локална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равнотежа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електролита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≥33 nm,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згрушавања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највећа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згрушавања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значајно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имобилизацијом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одређених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ензима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F0ACE0-3D49-4D6E-AE23-B2E4C50A8D5C}" type="slidenum">
              <a:rPr lang="sr-Cyrl-CS"/>
              <a:pPr>
                <a:defRPr/>
              </a:pPr>
              <a:t>15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Наноструктурни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Наноструктурни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обрађени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сировог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обезбеђују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посебне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функционалности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спадају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квантне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тачке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ендримери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улерени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карбонске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нанотубе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нанотрубе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неполимерни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Неполимерни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карбонски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фулерени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фулереноли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карбонске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нанотрубе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карбонске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нанотубе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некарбонски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квантне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тачке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7CC395-7117-4C07-ABCC-9C308837F37A}" type="slidenum">
              <a:rPr lang="sr-Cyrl-CS"/>
              <a:pPr>
                <a:defRPr/>
              </a:pPr>
              <a:t>16</a:t>
            </a:fld>
            <a:endParaRPr lang="sr-Cyrl-CS"/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0"/>
            <a:ext cx="8543925" cy="6858000"/>
          </a:xfrm>
        </p:spPr>
        <p:txBody>
          <a:bodyPr/>
          <a:lstStyle/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Фулерени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Фулерени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представљају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посебан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изграђен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чистог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угљеника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Облик,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затворене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сфере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налик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фудбалску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лопту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елипсоида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тубе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Сферни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60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60 C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организованих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серије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шестоугаоника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пентагона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фулерене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повезују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Van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Vals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Фулерени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инертне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шупље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бесконачно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модификовати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примењују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апсорбују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инјекционим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брзо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распростиру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ткивима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Елиминишу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бубрега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непромењеном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7448D4-EF82-4988-BD9A-F86421EB60E1}" type="slidenum">
              <a:rPr lang="sr-Cyrl-CS"/>
              <a:pPr>
                <a:defRPr/>
              </a:pPr>
              <a:t>17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Акутно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тровање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фулеренима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ретко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Међутим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проблем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хидрофобност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етишу 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фулеренски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дериват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променила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нкапсулирање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циклодекстрине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припрема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суспензије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нтиоксидациона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супресија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развоја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метастаза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лечењу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Алцхајмерове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Паркинсонове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хепатитиса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C.</a:t>
            </a:r>
          </a:p>
          <a:p>
            <a:pPr algn="just">
              <a:buFont typeface="Wingdings" pitchFamily="2" charset="2"/>
              <a:buChar char="Ø"/>
            </a:pPr>
            <a:endParaRPr lang="sr-Cyrl-RS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Компјутерске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слике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карбонских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наноструктура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: а) –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сферни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en-US" sz="2000" i="1" baseline="-25000" dirty="0" smtClean="0"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фулерен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 б) –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купаста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нанотрубе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 ц) и д) –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цилиндрична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6106AC-C849-4B25-ACD0-6874CF28D849}" type="slidenum">
              <a:rPr lang="sr-Cyrl-CS"/>
              <a:pPr>
                <a:defRPr/>
              </a:pPr>
              <a:t>18</a:t>
            </a:fld>
            <a:endParaRPr lang="sr-Cyrl-CS"/>
          </a:p>
        </p:txBody>
      </p:sp>
      <p:sp>
        <p:nvSpPr>
          <p:cNvPr id="26627" name="Content Placeholder 2"/>
          <p:cNvSpPr>
            <a:spLocks noGrp="1"/>
          </p:cNvSpPr>
          <p:nvPr>
            <p:ph sz="quarter" idx="1"/>
          </p:nvPr>
        </p:nvSpPr>
        <p:spPr>
          <a:xfrm>
            <a:off x="214313" y="0"/>
            <a:ext cx="8929687" cy="6858000"/>
          </a:xfrm>
        </p:spPr>
        <p:txBody>
          <a:bodyPr/>
          <a:lstStyle/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Фулереноли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Полихидроксиловани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деривати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фулерена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фулереноли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(C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(OH)n),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дијаметра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4,7 и 9,5 nm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изражена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антиоксидациона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модификације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фулерена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OH-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антиоксидационе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медијуму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Основна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фулеренола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познате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антиоксидансе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његово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двоструко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заштита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зрачења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заштита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анти-туморске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зрачне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хемотерапије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94D34FF-E45D-44E2-80D9-73D892A744C3}" type="slidenum">
              <a:rPr lang="sr-Cyrl-CS"/>
              <a:pPr>
                <a:defRPr/>
              </a:pPr>
              <a:t>19</a:t>
            </a:fld>
            <a:endParaRPr lang="sr-Cyrl-CS"/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Карбонске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нанотрубе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Угљеничне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нанотрубе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(CNH – carbon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nanohorns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монослојеви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графита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трубе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агрегате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дијаметра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80 nm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дијаметар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CNH-а.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Појединачне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CNH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пробијају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агрегата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далије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описују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агрегати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налик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далији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pPr algn="just">
              <a:buFont typeface="Wingdings" pitchFamily="2" charset="2"/>
              <a:buChar char="Ø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Сферни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нетубуларни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бази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угљеника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Агрегати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CNH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EB86188-1062-4733-A924-B71415292751}" type="slidenum">
              <a:rPr lang="sr-Cyrl-CS"/>
              <a:pPr>
                <a:defRPr/>
              </a:pPr>
              <a:t>2</a:t>
            </a:fld>
            <a:endParaRPr lang="sr-Cyrl-CS"/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НАНОТЕХНОЛОГИЈА. НАНОЧЕСТИЦЕ ЛЕКОВИТИХ СУПСТАНЦИ – ОСОБИНЕ И ПРИМЕНА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Нанотехнологија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обухвата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дизајн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производњу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апликацију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нанометарском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резултира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најмање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Нанотехнологија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разумевање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димензијама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1-100 nm,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просечног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вируса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дефинисати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објекти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нанодимензија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произвео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човек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поседују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специфична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настају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управо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димензија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понашају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гасовити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подлежу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законима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Њутнове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квантне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332CF17-CECD-48C9-B650-F5435DCE1E6D}" type="slidenum">
              <a:rPr lang="sr-Cyrl-CS"/>
              <a:pPr>
                <a:defRPr/>
              </a:pPr>
              <a:t>20</a:t>
            </a:fld>
            <a:endParaRPr lang="sr-Cyrl-CS"/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Карбонске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нанотубе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Карбонске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нанотубе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(CNT)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цилиндрични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изграђени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угљеникових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пречника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 nm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1-100 nm,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цилиндричног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графита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CNT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припадају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фамилији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фулерена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алотропских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модификација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угљеника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нанотуба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једнослојним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зидом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(single-walled carbon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nanotubes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SWNT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дијаметар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око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 nm,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дужина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1-100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μm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вишеслојном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зидом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(multi-walled carbon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nanotubes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MWNT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 -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неколико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десет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концентричних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цилиндара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SWNT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међусобно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удаљених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0,34 nm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Нанотубе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вишеслојним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зидом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MWNT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спољни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дијаметар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(2,5-100 nm)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SWNT(0,6-2,4 nm)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992BFA5-B047-42C9-9D5E-A8A0AF46BEB2}" type="slidenum">
              <a:rPr lang="sr-Cyrl-CS"/>
              <a:pPr>
                <a:defRPr/>
              </a:pPr>
              <a:t>21</a:t>
            </a:fld>
            <a:endParaRPr lang="sr-Cyrl-CS"/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179388" y="0"/>
            <a:ext cx="8607425" cy="6858000"/>
          </a:xfrm>
        </p:spPr>
        <p:txBody>
          <a:bodyPr/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есто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дефекте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обзиром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представљају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наноструктуру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Нанотубе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моделима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дијагностичких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физичко-хемијских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уређена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изузетно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тежина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механичка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чврстина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електрична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топлотна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проводљивост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полу-металне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особине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контактне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b="1" i="1" dirty="0" smtClean="0"/>
          </a:p>
          <a:p>
            <a:pPr algn="just">
              <a:buNone/>
            </a:pPr>
            <a:endParaRPr lang="sr-Cyrl-RS" b="1" i="1" dirty="0" smtClean="0"/>
          </a:p>
          <a:p>
            <a:pPr algn="just">
              <a:buNone/>
            </a:pPr>
            <a:endParaRPr lang="sr-Cyrl-RS" b="1" i="1" dirty="0" smtClean="0"/>
          </a:p>
          <a:p>
            <a:pPr algn="just">
              <a:buNone/>
            </a:pPr>
            <a:r>
              <a:rPr lang="en-US" b="1" i="1" dirty="0" smtClean="0"/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карбонских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нанотуба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једнослојне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и 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вишеслојне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нанотубе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4788387-610A-40AC-B45C-BF499854FF9A}" type="slidenum">
              <a:rPr lang="sr-Cyrl-CS"/>
              <a:pPr>
                <a:defRPr/>
              </a:pPr>
              <a:t>22</a:t>
            </a:fld>
            <a:endParaRPr lang="sr-Cyrl-CS"/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9143999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CNT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предуслов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коришћење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исперзије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CNT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морају да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униформне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поуздани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подаци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о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успешно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дисперговало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CNT,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дисперзно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средство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способност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кваси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хидрофобну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тубе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модификује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смањила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међусобна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агрегација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концентричних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туба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основна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приступа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дисперговање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помоћ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ПАМ-а, 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дисперговање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растварачима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функционализација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бочних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зидова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CN –а, 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биомолекулске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CNT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способност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циљаног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реагују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ДНК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протеинима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Интеракција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CNT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одвија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следећа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Шематски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приказ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интеракције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CNTs и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инкапсулира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порозни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матрикс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CNT-а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жљебова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појединачних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CNT (а)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ековита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везује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спољашњу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површину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CNT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ковалентним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везама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хидрофобном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интеракцијом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зидовима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CNT-а (б)</a:t>
            </a:r>
            <a:endParaRPr lang="sr-Cyrl-R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нкапсулација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унутрашњег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наноканала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CNT-а (ц)</a:t>
            </a: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23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Квантне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тачке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Квантне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тачке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(QD)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колоидни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полупроводнички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нанокристали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дијаметра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2-10 nm.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QD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синтетисати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полупроводничких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колоидном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електрохемијским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Најчешће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коришћени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QD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кадмијум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селенид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CdSe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кадмијум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телурид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CdTe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индијум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фосфид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индијум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арсенид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InAs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Квантне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тачке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величина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24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биоснимања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служе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контрасти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дајући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много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бољу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резолуцију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постојеће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флуоресцентне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Квантне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тачке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медицинским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областима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дијагностички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магнетна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резонанца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не-вирусних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вектора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генску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терапију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транспортна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ДНК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ротеине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ћелије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обележавања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ткива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лечење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малигних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одређеним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условима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QD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цитотоксичне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25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Металне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Синтетишу 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метал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римарн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значај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биомедицинску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употребу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сребра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злата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ористе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испоруку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биоактивних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алтернатива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квантне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тачке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ксид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гвожђа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колоидне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злата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обезбеђују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бољи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контраст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снимање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магнетном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резонанцом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компјутеризованом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томографијом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нтеракција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металних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сребра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димензија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1-10 nm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ХИВ-1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вирусом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слепљивања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вирус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онемогућава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везивање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вируса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ћелију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домаћина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26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8964488" cy="6858000"/>
          </a:xfrm>
        </p:spPr>
        <p:txBody>
          <a:bodyPr/>
          <a:lstStyle/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Дендримери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акромолекул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синтетишу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дивергентном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конвергентном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синтезом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серијом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Дендримери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хипер-разгранате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дрволике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мултивалентним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деловима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Дендример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садржи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региона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језгро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Шематски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приказ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дендрита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језгром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гранама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површином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27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потреб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полиетилен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гликола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(ПЕГ-а)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постиже 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невидљив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ретикуло-ендотелни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огуће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синтетисати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амфифилне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дендримере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хидрофобним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језгром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разгранатог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Дендримери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прилагодити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модификовати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биокомпатибилна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једињења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високом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цитотоксичношћу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биопермеабилношћу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Дендримери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дијагностичке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сврхе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обично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дијаметар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10-100 nm,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вишеструким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функционалним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групама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идеалним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циљано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28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Најважније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дендримера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генској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испоруци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редност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димензије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дефинисана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димензија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поливалентне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дендример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рецептора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истовремено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поређењу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реагују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рецептором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разлога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поливалентни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дендримери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побољшане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биолошке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ефекте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А –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мали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молекули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интерагују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једним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рецептором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биолошком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систему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 Б –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дендримери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интерагују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рецептора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истовремено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потенцијал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повећају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биолошку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ефикасност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29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DC4A48-2A20-4D6B-AB0E-C5B9F82A101A}" type="slidenum">
              <a:rPr lang="sr-Cyrl-CS"/>
              <a:pPr>
                <a:defRPr/>
              </a:pPr>
              <a:t>3</a:t>
            </a:fld>
            <a:endParaRPr lang="sr-Cyrl-CS"/>
          </a:p>
        </p:txBody>
      </p:sp>
      <p:sp>
        <p:nvSpPr>
          <p:cNvPr id="10243" name="Content Placeholder 2"/>
          <p:cNvSpPr>
            <a:spLocks noGrp="1"/>
          </p:cNvSpPr>
          <p:nvPr>
            <p:ph sz="quarter" idx="1"/>
          </p:nvPr>
        </p:nvSpPr>
        <p:spPr>
          <a:xfrm>
            <a:off x="142875" y="0"/>
            <a:ext cx="8643938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нано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разликују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електричним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магнетним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механичким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својствима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од макро 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пецифичне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смислу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проводљивости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реактивности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оптичке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осетљивости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итд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изичка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хемијска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мењају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атома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злато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жуте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зелену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црвену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плаву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боју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основне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нанотехнолошких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наноматеријали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наноуређаји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sr-Cyrl-C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Сматра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коришћење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дендримера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врло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ефикасно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генској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Примена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дендримера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генских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носача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Овакве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наноструктура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олакшавају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ДНК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увлачи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ћелије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избегавајући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имуни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одговор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Дендример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синтетисан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специфичним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исечцима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ДНК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нј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ектирају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биолошка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Наилазећи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живе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ћелије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дендримери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изазивају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ендоцитозе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уђе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ћелије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ДНК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одлази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нуклеус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постаје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генома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ћелије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30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Чврсте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(SNP - solid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nanoparticles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сферни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објекти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изграђени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биоразградљивог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протеини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нпр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албумин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колаген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липидне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Димензија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SNP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креће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10-1000 nm.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мултифункционалне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обезбеђују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истовремено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снимање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Аналогно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модификовати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помоћу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циљано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31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Чврсте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липидне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липидне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(SLN)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израђене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липида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собној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примењене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1993.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године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Показале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заштиту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инкорпорираних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лабилних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одличну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подношљивост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Разноврсне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SLN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формулације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примењивати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парентерално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ректално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пулмонално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Последњих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10-ак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година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интензивно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испитује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дермална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апликација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терапијске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козметичке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сврхе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32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липидних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собној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SLN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0,1% – 30%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липида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диспергованих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медијуму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потреби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стабилизованих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0,5 – 5%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(ПАМ)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тензида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налазе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инкорпорирати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козметичког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b="1" i="1" dirty="0" smtClean="0"/>
          </a:p>
          <a:p>
            <a:pPr algn="just">
              <a:buNone/>
            </a:pPr>
            <a:endParaRPr lang="sr-Cyrl-RS" b="1" i="1" dirty="0" smtClean="0"/>
          </a:p>
          <a:p>
            <a:pPr algn="just">
              <a:buNone/>
            </a:pPr>
            <a:endParaRPr lang="sr-Cyrl-RS" b="1" i="1" dirty="0" smtClean="0"/>
          </a:p>
          <a:p>
            <a:pPr algn="just">
              <a:buNone/>
            </a:pPr>
            <a:endParaRPr lang="sr-Cyrl-RS" b="1" i="1" dirty="0" smtClean="0"/>
          </a:p>
          <a:p>
            <a:pPr algn="just">
              <a:buNone/>
            </a:pP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Интеракција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и SLN. А –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хомогено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растворен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диспергован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читавог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липидног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матрикса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; Б –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активна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омотачу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; Ц –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средишњем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делу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; Д –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супстанца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адхерира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површину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; Е –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кластери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адхерирају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површину</a:t>
            </a:r>
            <a:r>
              <a:rPr lang="en-US" sz="19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i="1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33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недостатак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SLN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капацитет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пуњења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ограничен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10%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укупне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липида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нано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структуирани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липидни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(NLC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nanostructured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lipid carriers)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међусобно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разликују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представљају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алтернативни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липозоме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-)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емулзије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Липидне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безбедни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бројних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својстава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нетоксичним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парентералну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апликацију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узимају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димензија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100-400 nm.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Побољшана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биодоступност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таргетирано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деловање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повећана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цитотоксичност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малигне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ћелије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отпорне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многе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34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Липозоми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Данас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најразвијенији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наноносачи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циљано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липозоми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sr-Cyrl-RS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ештачке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лоптасте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субмикроскопске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везикуле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дијаметра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25 – 5000 nm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Састав 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амфифилни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фосфолипид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холестерол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самоорганизују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двослоје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затварају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средишњи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простор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испуњен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Цент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ралн део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простор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хидрофилне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окружен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бимолекулских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фосфолипидних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слојева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раздвојених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слојевима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липофилност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варира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енкапсулирати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липозоме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физичко-хемијских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фосфолипидни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двослој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средишту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простор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двослоја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35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8964488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Зависно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двослоја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мултиламеларне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униламеларне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униламеларне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везикуле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механизму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интрацелуларног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липозоми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5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категорија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конвенционални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pH-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осетљиви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катјонски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имунолипозоми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дуго-циркулишући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липозоми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Недостаци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слаба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репродуктивност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серије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тешкоће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стерилизацији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капацитет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везивање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36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Полимерне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алтернатив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претходно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наведеним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наносистемима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особина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иокомпатибилност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етоксичност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иоразградљивост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колоидни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10nm - 1μm,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природних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синтетичких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широка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класа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састављена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везикуларних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нанокапсуле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матрикса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наносфере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Полимерне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нанопартикуле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37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Различити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природни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синезу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желатин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албумин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формулисане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недостатке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лоша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репродуктивност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серије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серије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склоност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деградацији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потенцијални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антигенски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утицај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Нанокапсуле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везикуларни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затворен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резервоарима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шупљина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окружених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мембранама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везикуле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састоје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средишњег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испуњеног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уљем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окруженог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38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Полимерне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мицеле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ферне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колоидне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нанометарских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димензија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хидрофобном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унутрашњошћу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језгром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основна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побољшање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растворљивости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одређених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Полимерне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мицеле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углавном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100 nm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штите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неспецифичне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мицела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амфифилни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молекули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морају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хидрофобни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хидрофилни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формира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омотач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мицеле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хидрофобни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ствара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унутрашњи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простор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Користе се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нерастворљиве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води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контрастна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физички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инкорпорирани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хидрофобном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језгру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ковалентно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везани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мицеле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39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CF10757-5803-4A86-A64C-C132F59EB804}" type="slidenum">
              <a:rPr lang="sr-Cyrl-CS"/>
              <a:pPr>
                <a:defRPr/>
              </a:pPr>
              <a:t>4</a:t>
            </a:fld>
            <a:endParaRPr lang="sr-Cyrl-C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4313" y="0"/>
            <a:ext cx="8472487" cy="7215188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None/>
              <a:defRPr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Наноматеријали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поделити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нанокристалне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наноструктурне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None/>
              <a:defRPr/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None/>
              <a:defRPr/>
            </a:pPr>
            <a:endParaRPr lang="sr-Cyrl-CS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None/>
              <a:defRPr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Шематски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приказ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различитих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типова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фармацеутских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наносистема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Појединачна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дијаметар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50 nm,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липозоме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збегавају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одбрамбени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домаћина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орист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 се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постепено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ослобађање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олакша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in vivo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снимање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Стварање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мицела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 А – у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воденом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медијуму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, Б – у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воденом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медијуму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инкорпорираним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леком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D422F3-6DC7-4300-AD34-3F583AC36180}" type="slidenum">
              <a:rPr lang="sr-Cyrl-CS" smtClean="0"/>
              <a:pPr>
                <a:defRPr/>
              </a:pPr>
              <a:t>40</a:t>
            </a:fld>
            <a:endParaRPr lang="sr-Cyrl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B0A5785-5F27-457E-9B18-8C56B398449C}" type="slidenum">
              <a:rPr lang="sr-Cyrl-CS"/>
              <a:pPr>
                <a:defRPr/>
              </a:pPr>
              <a:t>5</a:t>
            </a:fld>
            <a:endParaRPr lang="sr-Cyrl-C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Нанокристални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Нанокристални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употреби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областима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замењују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конвенционалне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фармацеутској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индустрији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највећа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пажња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усмерена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побољшању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оралне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апликације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најзаступљенији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тржишту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Други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разлози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интересовања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нанокристале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интравенске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апликације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циљу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смањења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нежељених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ефеката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таргетирање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специфичних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места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организму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нпр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мозак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Последњих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година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употреби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дермална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апликација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нанокристала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побољшавају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пенетрацију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ефикасност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активне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козметичким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препаратима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3DC810-CB6B-41DC-8043-A566A942E139}" type="slidenum">
              <a:rPr lang="sr-Cyrl-CS"/>
              <a:pPr>
                <a:defRPr/>
              </a:pPr>
              <a:t>6</a:t>
            </a:fld>
            <a:endParaRPr lang="sr-Cyrl-CS"/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Неорганске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Неорганске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лековитих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супстанци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ћелију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захваљујући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бројним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погодним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оступност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разноврсна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функционалност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добра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биокомпатибилност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потенцијална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могућност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циљаног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нпр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селективно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уништавање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малигних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ћелија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Данас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углавном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системима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контролисане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доставе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Последњих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година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истраживања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примене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неорганских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не-вирусних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CCBDE-C1AE-44E6-B063-94C560ACAF40}" type="slidenum">
              <a:rPr lang="sr-Cyrl-CS"/>
              <a:pPr>
                <a:defRPr/>
              </a:pPr>
              <a:t>7</a:t>
            </a:fld>
            <a:endParaRPr lang="sr-Cyrl-CS"/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Бројни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неоргански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који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користе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носачи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отпуштање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ћелију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могу бити: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калцијум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фосфат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лато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карбонски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наноматеријали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оксид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гвожђа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силицијумов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оксид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слојевити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двоструки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хидроксид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(layered double hydroxide,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engl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., LDH)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еорганске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израђују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много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једноставнији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јефтинији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биокомпатибилне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биоразградљиве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Њихова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предност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органске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наночестице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нису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подложн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микробиолошкој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контаминацији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веома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стабилн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1AEC0D-9A48-4204-9FC4-AAA404E24503}" type="slidenum">
              <a:rPr lang="sr-Cyrl-CS"/>
              <a:pPr>
                <a:defRPr/>
              </a:pPr>
              <a:t>8</a:t>
            </a:fld>
            <a:endParaRPr lang="sr-Cyrl-CS"/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Калцијум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фосфат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неорганска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компонента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биолошких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чврстих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ткива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зуби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појављује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карбонизираног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хидрокси-апатита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Висока б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иокомпатибилност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цитотоксична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својства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овећана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интрацелуларна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концентрација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Ca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јона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буде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штетна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ћелију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алцијум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фосфат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пренесе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ДНК у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ћелије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сисара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</a:pPr>
            <a:endParaRPr lang="sr-Cyrl-C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102255D-F2C8-4C3E-8F30-3A2DD3B5516E}" type="slidenum">
              <a:rPr lang="sr-Cyrl-CS"/>
              <a:pPr>
                <a:defRPr/>
              </a:pPr>
              <a:t>9</a:t>
            </a:fld>
            <a:endParaRPr lang="sr-Cyrl-CS"/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buNone/>
            </a:pP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Нанопорозни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материјали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Нанотехнологија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да ут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иче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биолошке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процесе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преко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параметара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димензије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запремина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електростатичке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карактеристике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површине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честица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IUPAC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дели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порозне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материјале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категорије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микропорозне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 nm)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мезопорозне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2-50 nm)</a:t>
            </a:r>
          </a:p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макропорозне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веће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50 nm).</a:t>
            </a: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онтрола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величине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одржање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интегритета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целокупне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генералних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димензија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омбин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ација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различит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порозности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микро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макро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порозност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2559</TotalTime>
  <Words>3238</Words>
  <Application>Microsoft Office PowerPoint</Application>
  <PresentationFormat>On-screen Show (4:3)</PresentationFormat>
  <Paragraphs>456</Paragraphs>
  <Slides>40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Oriel</vt:lpstr>
      <vt:lpstr>ФАРМАЦЕУТСКА ТЕХНОЛОГИЈА 2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НОВЕ МЕТОДЕ ПРИМЕНЕ ЛЕКОВА 1   ВЕЖБА 1 Биофармација</dc:title>
  <dc:creator>marina;ANA</dc:creator>
  <cp:lastModifiedBy>Maca</cp:lastModifiedBy>
  <cp:revision>208</cp:revision>
  <dcterms:created xsi:type="dcterms:W3CDTF">2009-10-01T09:12:18Z</dcterms:created>
  <dcterms:modified xsi:type="dcterms:W3CDTF">2017-08-26T09:29:02Z</dcterms:modified>
</cp:coreProperties>
</file>